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9" r:id="rId5"/>
    <p:sldId id="270" r:id="rId6"/>
    <p:sldId id="271" r:id="rId7"/>
    <p:sldId id="272" r:id="rId8"/>
    <p:sldId id="262" r:id="rId9"/>
    <p:sldId id="263" r:id="rId10"/>
    <p:sldId id="264" r:id="rId11"/>
    <p:sldId id="268" r:id="rId12"/>
    <p:sldId id="265" r:id="rId13"/>
    <p:sldId id="273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CFE12-3B03-4213-8779-447734DF2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37D37-0771-496A-AB38-2CB13D18A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C89DB-F788-4FCF-929C-0C79C3C49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3AF-608D-474C-B84F-04F3B49B3AF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C072C-18F9-4ED8-B84F-2D8CDC8D4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F450-FB53-4522-AEF1-6EC68D60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6E46-D470-4F66-91AB-9DFC5C8C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5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D2773-79D0-47A4-ACC4-A9AA5BA3C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27A00-C5A5-4AFA-B416-564A072D1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82E97-5060-420A-9F67-2CD70DBA8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3AF-608D-474C-B84F-04F3B49B3AF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2BECA-58D5-4BC7-901A-C2644C442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41C0F-8AE3-40FA-A036-29A312AF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6E46-D470-4F66-91AB-9DFC5C8C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9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7EE9D7-1A98-4F1A-8B71-FDA5E71F2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E8F09F-C96C-446A-847C-DE6E19D89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CEFD8-C807-40D4-94D4-3DEA3A70D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3AF-608D-474C-B84F-04F3B49B3AF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0E882-4031-4F66-8D80-AA05EB01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CA17E-673E-49E5-8BA9-6C5506EB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6E46-D470-4F66-91AB-9DFC5C8C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2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EF0EF-A00A-4318-90FB-FF5BD842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C71E7-1429-43E6-ADEA-B59F8C0A2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FC404-818D-4B16-B71D-3BB8C191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3AF-608D-474C-B84F-04F3B49B3AF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5C7D7-C228-4663-BBD1-E668BD31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C4801-C5AA-4E38-89C4-9B86ABF4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6E46-D470-4F66-91AB-9DFC5C8C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1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6813-671D-4480-B7C8-9DFE427E3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28B7E-8E6F-46C2-ACD8-6DA9FAFE2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E884C-3DEF-417A-B7AC-F1B0338B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3AF-608D-474C-B84F-04F3B49B3AF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CC4EF-763C-4271-80DC-02B9D407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015BD-538B-4F60-B549-D3ECD8D1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6E46-D470-4F66-91AB-9DFC5C8C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8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7CFBB-09D0-4276-A537-9EEAB3BE2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0F218-8C15-48AE-82C6-BF04A53F0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688EF-1844-4C4F-B9AE-3286CAF5A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49B96-4F15-40EB-93DF-50AB23E48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3AF-608D-474C-B84F-04F3B49B3AF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EBEE5-2292-48DA-99B6-6D67E202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56169-9C96-4CE7-8696-0FB7B3A1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6E46-D470-4F66-91AB-9DFC5C8C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74383-0D95-4C46-ABAD-B0D8AE17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503EE-5A5B-481F-AE37-56EDAFA16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A4A10-12B6-4373-B087-81E918F45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293E6E-E7B9-4C18-97F4-31D9338ED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D8F79B-A6D8-413F-AED3-7088BFA0E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5F9918-0E97-4F5E-9009-53F288AB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3AF-608D-474C-B84F-04F3B49B3AF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2784BD-B090-4883-A7E6-7C7F0BCDD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8DC330-9448-4BFE-A98A-551497A0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6E46-D470-4F66-91AB-9DFC5C8C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7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17139-6B66-465C-AB94-D4ECE68F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15C2D5-D5E0-454E-8545-A0FEFDE98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3AF-608D-474C-B84F-04F3B49B3AF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4937F-B5C0-4369-AD9C-D704FABF8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DF9C6-670E-4E8D-9ABA-A0879E11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6E46-D470-4F66-91AB-9DFC5C8C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1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A3FAD-7D5B-41D2-B471-076A3AAF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3AF-608D-474C-B84F-04F3B49B3AF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9DD7B-A937-4DA1-A819-985F57F18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3E4FA-5647-4003-A2DD-3C0E335C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6E46-D470-4F66-91AB-9DFC5C8C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3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140DA-FE79-4CCC-80F6-413E4D2D3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3FFE2-AFDB-4393-8509-4AECFBC57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E4B69-05B4-4288-8F9C-6941D34CC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A3E55-817D-4CBF-B49F-707E440C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3AF-608D-474C-B84F-04F3B49B3AF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B5679-DCA8-47EC-B434-B0008A59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0811D-823E-4EAF-931E-893966D3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6E46-D470-4F66-91AB-9DFC5C8C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9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5B5B1-C3F0-49CF-97DB-9142FAE8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133780-F644-4D87-8DBF-2FAA66F94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07C99-EFE7-4ACB-B7AB-4D0C3F1F9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A8BE3-DC39-4CC9-953E-6CE022E2D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3AF-608D-474C-B84F-04F3B49B3AF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B0B87-9021-4E6B-8CB2-4DDE29A8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5A053-915C-4149-BCB1-D5CEF434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6E46-D470-4F66-91AB-9DFC5C8C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8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C8616-45B5-45DF-8DAF-277AD513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3A7EF-6BD9-475E-99B2-7371FC7D8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F72DF-2EF0-4AAA-84F7-4B14E3761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5E3AF-608D-474C-B84F-04F3B49B3AF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7CE65-3C01-4E3D-B8FC-FB4A9A498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7B72C-8091-4F9C-908E-B45735A1E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E6E46-D470-4F66-91AB-9DFC5C8C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.oregonstate.edu/~gablek/CH361/ttest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nce.oregonstate.edu/~gablek/CH361/LinearRegression.htm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hyperlink" Target="https://www.science.oregonstate.edu/~gablek/CH361/LinearRegression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office.com/en-us/article/linest-function-84d7d0d9-6e50-4101-977a-fa7abf772b6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.oregonstate.edu/~gablek/CH361/Qtest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.oregonstate.edu/~gablek/CH361/Equations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.oregonstate.edu/~gablek/CH361/Equations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.oregonstate.edu/~gablek/CH361/Equations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.oregonstate.edu/~gablek/CH361/Equations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.oregonstate.edu/~gablek/CH361/ttest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science.oregonstate.edu/~gablek/CH361/ttest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BC09-AA75-445B-AEC0-3D9BE95AD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37" y="1122363"/>
            <a:ext cx="10939205" cy="2387600"/>
          </a:xfrm>
        </p:spPr>
        <p:txBody>
          <a:bodyPr>
            <a:normAutofit/>
          </a:bodyPr>
          <a:lstStyle/>
          <a:p>
            <a:r>
              <a:rPr lang="en-US" dirty="0"/>
              <a:t>Error Analysis &amp; Data Manipulation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89C54-7BE1-443F-98F6-4E0650571B43}"/>
              </a:ext>
            </a:extLst>
          </p:cNvPr>
          <p:cNvSpPr txBox="1">
            <a:spLocks/>
          </p:cNvSpPr>
          <p:nvPr/>
        </p:nvSpPr>
        <p:spPr>
          <a:xfrm>
            <a:off x="8039731" y="5127753"/>
            <a:ext cx="3520911" cy="1044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chemeClr val="tx1"/>
                </a:solidFill>
              </a:rPr>
              <a:t>CH 361/H Experimental Chemistry I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</a:rPr>
              <a:t>Dr. Amila U. Liyanage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</a:rPr>
              <a:t>Fall 2019</a:t>
            </a:r>
          </a:p>
          <a:p>
            <a:pPr algn="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5471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C02E0-4E67-45A8-AA2D-5F8874FBD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Finally, the result should be reported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5C56CB-A2FF-4C93-881A-D2029A87001E}"/>
                  </a:ext>
                </a:extLst>
              </p:cNvPr>
              <p:cNvSpPr txBox="1"/>
              <p:nvPr/>
            </p:nvSpPr>
            <p:spPr>
              <a:xfrm>
                <a:off x="3083155" y="2761675"/>
                <a:ext cx="60256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𝑛𝑜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𝑜𝑏𝑠𝑒𝑟𝑣𝑎𝑡𝑖𝑜𝑛𝑠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5C56CB-A2FF-4C93-881A-D2029A870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155" y="2761675"/>
                <a:ext cx="602568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3F14BC1-D30B-41BE-A810-2ED71D7C7245}"/>
              </a:ext>
            </a:extLst>
          </p:cNvPr>
          <p:cNvSpPr txBox="1"/>
          <p:nvPr/>
        </p:nvSpPr>
        <p:spPr>
          <a:xfrm>
            <a:off x="2907663" y="3709794"/>
            <a:ext cx="5950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/>
              <a:t>Eg</a:t>
            </a:r>
            <a:r>
              <a:rPr lang="en-US" sz="26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92A03E-FEFC-4003-96EF-FB2339AF6A1B}"/>
                  </a:ext>
                </a:extLst>
              </p:cNvPr>
              <p:cNvSpPr txBox="1"/>
              <p:nvPr/>
            </p:nvSpPr>
            <p:spPr>
              <a:xfrm>
                <a:off x="3890427" y="4033130"/>
                <a:ext cx="44111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005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92A03E-FEFC-4003-96EF-FB2339AF6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427" y="4033130"/>
                <a:ext cx="441114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52D4E4E-BD34-442F-BF16-C8418630E2C4}"/>
              </a:ext>
            </a:extLst>
          </p:cNvPr>
          <p:cNvSpPr txBox="1"/>
          <p:nvPr/>
        </p:nvSpPr>
        <p:spPr>
          <a:xfrm>
            <a:off x="8048623" y="5689188"/>
            <a:ext cx="35587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ym typeface="Symbol" panose="05050102010706020507" pitchFamily="18" charset="2"/>
              </a:rPr>
              <a:t>G° at each temperature</a:t>
            </a:r>
            <a:endParaRPr lang="en-US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BA7C8E-43AF-45AD-840B-05105A779F22}"/>
              </a:ext>
            </a:extLst>
          </p:cNvPr>
          <p:cNvSpPr txBox="1"/>
          <p:nvPr/>
        </p:nvSpPr>
        <p:spPr>
          <a:xfrm>
            <a:off x="5836281" y="152706"/>
            <a:ext cx="621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https://www.science.oregonstate.edu/~gablek/CH361/ttest.htm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E8DC2-A05E-4717-AA7B-A79A107D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</a:t>
            </a:r>
            <a:r>
              <a:rPr lang="en-US" dirty="0">
                <a:sym typeface="Symbol" panose="05050102010706020507" pitchFamily="18" charset="2"/>
              </a:rPr>
              <a:t>H</a:t>
            </a:r>
            <a:r>
              <a:rPr lang="en-US" baseline="30000" dirty="0">
                <a:sym typeface="Symbol" panose="05050102010706020507" pitchFamily="18" charset="2"/>
              </a:rPr>
              <a:t>0</a:t>
            </a:r>
            <a:r>
              <a:rPr lang="en-US" dirty="0">
                <a:sym typeface="Symbol" panose="05050102010706020507" pitchFamily="18" charset="2"/>
              </a:rPr>
              <a:t> and S</a:t>
            </a:r>
            <a:r>
              <a:rPr lang="en-US" baseline="30000" dirty="0">
                <a:sym typeface="Symbol" panose="05050102010706020507" pitchFamily="18" charset="2"/>
              </a:rPr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0FD0BF-03E0-4501-B49C-AB43D8882148}"/>
                  </a:ext>
                </a:extLst>
              </p:cNvPr>
              <p:cNvSpPr txBox="1"/>
              <p:nvPr/>
            </p:nvSpPr>
            <p:spPr>
              <a:xfrm>
                <a:off x="1515504" y="3714305"/>
                <a:ext cx="4063998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0FD0BF-03E0-4501-B49C-AB43D8882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504" y="3714305"/>
                <a:ext cx="4063998" cy="968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DCCFF5-68AE-4491-BAE0-6A604555A529}"/>
                  </a:ext>
                </a:extLst>
              </p:cNvPr>
              <p:cNvSpPr txBox="1"/>
              <p:nvPr/>
            </p:nvSpPr>
            <p:spPr>
              <a:xfrm>
                <a:off x="1574441" y="2971128"/>
                <a:ext cx="29675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DCCFF5-68AE-4491-BAE0-6A604555A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441" y="2971128"/>
                <a:ext cx="296754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2E2432-832E-40FD-91DD-2BD550504688}"/>
                  </a:ext>
                </a:extLst>
              </p:cNvPr>
              <p:cNvSpPr txBox="1"/>
              <p:nvPr/>
            </p:nvSpPr>
            <p:spPr>
              <a:xfrm>
                <a:off x="7039315" y="2971127"/>
                <a:ext cx="34957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2E2432-832E-40FD-91DD-2BD550504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315" y="2971127"/>
                <a:ext cx="349576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97191E-CC31-4272-B83C-846FF8B23E87}"/>
                  </a:ext>
                </a:extLst>
              </p:cNvPr>
              <p:cNvSpPr txBox="1"/>
              <p:nvPr/>
            </p:nvSpPr>
            <p:spPr>
              <a:xfrm>
                <a:off x="2326154" y="5210188"/>
                <a:ext cx="21543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97191E-CC31-4272-B83C-846FF8B23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154" y="5210188"/>
                <a:ext cx="215430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CBF4EB-C164-479F-9C19-6838E4394AB5}"/>
                  </a:ext>
                </a:extLst>
              </p:cNvPr>
              <p:cNvSpPr txBox="1"/>
              <p:nvPr/>
            </p:nvSpPr>
            <p:spPr>
              <a:xfrm>
                <a:off x="1574441" y="2044485"/>
                <a:ext cx="2658356" cy="472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𝑅𝑇𝑙𝑛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CBF4EB-C164-479F-9C19-6838E4394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441" y="2044485"/>
                <a:ext cx="2658356" cy="4727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868649-980E-4A72-B9DC-02A0BCE04586}"/>
                  </a:ext>
                </a:extLst>
              </p:cNvPr>
              <p:cNvSpPr txBox="1"/>
              <p:nvPr/>
            </p:nvSpPr>
            <p:spPr>
              <a:xfrm>
                <a:off x="7710043" y="3887411"/>
                <a:ext cx="21543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868649-980E-4A72-B9DC-02A0BCE04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043" y="3887411"/>
                <a:ext cx="215430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40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CA4BB-34CA-402F-B48E-8C3A63E44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31D7A-53D8-4004-A352-553E424CB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If we have a simple linear model, we expect the data to behave according to y = mx + b.</a:t>
            </a:r>
          </a:p>
          <a:p>
            <a:endParaRPr lang="en-US" sz="800" dirty="0"/>
          </a:p>
          <a:p>
            <a:r>
              <a:rPr lang="en-US" sz="2600" dirty="0"/>
              <a:t>Modern computer spreadsheets, statistical software, graphing calculators implement regression analysis.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20A020-7942-4082-8DA3-D1BD3AF3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037" y="4634947"/>
            <a:ext cx="548058" cy="11552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2D6AC6-9CB4-4144-9741-200A63704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00" y="4735158"/>
            <a:ext cx="3007764" cy="1055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EA42DB-9147-4E6D-8311-2265E7F5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45" y="4650566"/>
            <a:ext cx="1226148" cy="11403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DE601-D8AB-4CA0-9E39-AC5C22A3EBA3}"/>
              </a:ext>
            </a:extLst>
          </p:cNvPr>
          <p:cNvSpPr txBox="1"/>
          <p:nvPr/>
        </p:nvSpPr>
        <p:spPr>
          <a:xfrm>
            <a:off x="4682179" y="152706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https://www.science.oregonstate.edu/~gablek/CH361/LinearRegression.htm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7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B4D3-4AF3-4D74-93D0-78899AB2D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AECBCD-4D3C-483E-95D8-035F2A2AA705}"/>
                  </a:ext>
                </a:extLst>
              </p:cNvPr>
              <p:cNvSpPr txBox="1"/>
              <p:nvPr/>
            </p:nvSpPr>
            <p:spPr>
              <a:xfrm>
                <a:off x="856287" y="2346212"/>
                <a:ext cx="262494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el-G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  <m:sSub>
                                    <m:sSubPr>
                                      <m:ctrlPr>
                                        <a:rPr lang="el-GR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AECBCD-4D3C-483E-95D8-035F2A2AA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87" y="2346212"/>
                <a:ext cx="2624949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A3CEC9-A1AC-4ABF-845F-4DAD722C23A3}"/>
                  </a:ext>
                </a:extLst>
              </p:cNvPr>
              <p:cNvSpPr txBox="1"/>
              <p:nvPr/>
            </p:nvSpPr>
            <p:spPr>
              <a:xfrm>
                <a:off x="832279" y="3165549"/>
                <a:ext cx="264591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el-G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  <m:sSub>
                                    <m:sSubPr>
                                      <m:ctrlPr>
                                        <a:rPr lang="el-GR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A3CEC9-A1AC-4ABF-845F-4DAD722C2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79" y="3165549"/>
                <a:ext cx="2645917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0836894-B545-4834-9BAE-BA3C991D3C27}"/>
              </a:ext>
            </a:extLst>
          </p:cNvPr>
          <p:cNvSpPr txBox="1"/>
          <p:nvPr/>
        </p:nvSpPr>
        <p:spPr>
          <a:xfrm>
            <a:off x="777240" y="1896207"/>
            <a:ext cx="20329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sums of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2B77D7-DEC8-4998-A365-EDD9EF7BA1BB}"/>
                  </a:ext>
                </a:extLst>
              </p:cNvPr>
              <p:cNvSpPr txBox="1"/>
              <p:nvPr/>
            </p:nvSpPr>
            <p:spPr>
              <a:xfrm>
                <a:off x="832279" y="3996546"/>
                <a:ext cx="3292183" cy="654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el-G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2B77D7-DEC8-4998-A365-EDD9EF7BA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79" y="3996546"/>
                <a:ext cx="3292183" cy="6548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EA454C-C5C0-422C-BCD3-C27C7921630C}"/>
                  </a:ext>
                </a:extLst>
              </p:cNvPr>
              <p:cNvSpPr txBox="1"/>
              <p:nvPr/>
            </p:nvSpPr>
            <p:spPr>
              <a:xfrm>
                <a:off x="5108945" y="2320755"/>
                <a:ext cx="1077987" cy="70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EA454C-C5C0-422C-BCD3-C27C79216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945" y="2320755"/>
                <a:ext cx="1077987" cy="702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DDE6F0-969A-4D53-97A1-1BAE53F2FC28}"/>
                  </a:ext>
                </a:extLst>
              </p:cNvPr>
              <p:cNvSpPr txBox="1"/>
              <p:nvPr/>
            </p:nvSpPr>
            <p:spPr>
              <a:xfrm>
                <a:off x="8090508" y="2307440"/>
                <a:ext cx="2837443" cy="714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d>
                            <m:d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el-G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l-G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DDE6F0-969A-4D53-97A1-1BAE53F2F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508" y="2307440"/>
                <a:ext cx="2837443" cy="7142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F6D03F-BA69-49A2-8BA8-44769A452EDD}"/>
                  </a:ext>
                </a:extLst>
              </p:cNvPr>
              <p:cNvSpPr txBox="1"/>
              <p:nvPr/>
            </p:nvSpPr>
            <p:spPr>
              <a:xfrm>
                <a:off x="4487516" y="4705245"/>
                <a:ext cx="2462405" cy="1045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F6D03F-BA69-49A2-8BA8-44769A452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516" y="4705245"/>
                <a:ext cx="2462405" cy="10459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C4B8AF-835E-4443-8072-65793E557615}"/>
                  </a:ext>
                </a:extLst>
              </p:cNvPr>
              <p:cNvSpPr txBox="1"/>
              <p:nvPr/>
            </p:nvSpPr>
            <p:spPr>
              <a:xfrm>
                <a:off x="7483099" y="4951531"/>
                <a:ext cx="4005264" cy="767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l-GR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l-GR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l-GR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sSub>
                            <m:sSub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C4B8AF-835E-4443-8072-65793E557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099" y="4951531"/>
                <a:ext cx="4005264" cy="7675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AEF8193-4FCB-41B3-ADFF-34DBC5795B33}"/>
              </a:ext>
            </a:extLst>
          </p:cNvPr>
          <p:cNvSpPr txBox="1"/>
          <p:nvPr/>
        </p:nvSpPr>
        <p:spPr>
          <a:xfrm>
            <a:off x="4515618" y="1896207"/>
            <a:ext cx="7970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slope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5112B0-0429-4817-BA29-82EF0AA6F90D}"/>
              </a:ext>
            </a:extLst>
          </p:cNvPr>
          <p:cNvSpPr txBox="1"/>
          <p:nvPr/>
        </p:nvSpPr>
        <p:spPr>
          <a:xfrm>
            <a:off x="7018080" y="1896207"/>
            <a:ext cx="1220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intercept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CC25E-1D10-40B8-A658-6E4F549465C0}"/>
              </a:ext>
            </a:extLst>
          </p:cNvPr>
          <p:cNvSpPr txBox="1"/>
          <p:nvPr/>
        </p:nvSpPr>
        <p:spPr>
          <a:xfrm>
            <a:off x="4487516" y="4147590"/>
            <a:ext cx="25827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Variance in the slope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9DCDA-4ED5-4EB6-A1E9-0767033D1DDD}"/>
              </a:ext>
            </a:extLst>
          </p:cNvPr>
          <p:cNvSpPr txBox="1"/>
          <p:nvPr/>
        </p:nvSpPr>
        <p:spPr>
          <a:xfrm>
            <a:off x="7628311" y="4145456"/>
            <a:ext cx="29904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Variance in the intercept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8CC134-8BD2-41FF-8C64-721B2CCE1ADF}"/>
              </a:ext>
            </a:extLst>
          </p:cNvPr>
          <p:cNvSpPr txBox="1"/>
          <p:nvPr/>
        </p:nvSpPr>
        <p:spPr>
          <a:xfrm>
            <a:off x="4682179" y="152706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9"/>
              </a:rPr>
              <a:t>https://www.science.oregonstate.edu/~gablek/CH361/LinearRegression.htm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05E1597-7117-4E92-802E-129A328A4AB6}"/>
              </a:ext>
            </a:extLst>
          </p:cNvPr>
          <p:cNvSpPr/>
          <p:nvPr/>
        </p:nvSpPr>
        <p:spPr>
          <a:xfrm>
            <a:off x="5459768" y="124287"/>
            <a:ext cx="6583942" cy="2301963"/>
          </a:xfrm>
          <a:prstGeom prst="triangle">
            <a:avLst>
              <a:gd name="adj" fmla="val 10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92A963-A47F-4073-8523-09D0A7B829E2}"/>
              </a:ext>
            </a:extLst>
          </p:cNvPr>
          <p:cNvSpPr/>
          <p:nvPr/>
        </p:nvSpPr>
        <p:spPr>
          <a:xfrm>
            <a:off x="88777" y="1589103"/>
            <a:ext cx="11975976" cy="8611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3119E-3256-4334-A6E2-CD0843C8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LINEST function in 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8BD00-E60B-4573-9499-811C57D8B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=LINEST(</a:t>
            </a:r>
            <a:r>
              <a:rPr lang="en-US" sz="2600" dirty="0" err="1"/>
              <a:t>known_y's</a:t>
            </a:r>
            <a:r>
              <a:rPr lang="en-US" sz="2600" dirty="0"/>
              <a:t>, [</a:t>
            </a:r>
            <a:r>
              <a:rPr lang="en-US" sz="2600" dirty="0" err="1"/>
              <a:t>known_x's</a:t>
            </a:r>
            <a:r>
              <a:rPr lang="en-US" sz="2600" dirty="0"/>
              <a:t>], [const], [stats])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600" dirty="0"/>
              <a:t>Note: Since LINEST returns an array of values, we must select a range consisting of 2 rows and 5 columns, enter the above formula, </a:t>
            </a:r>
            <a:br>
              <a:rPr lang="en-US" sz="2600" dirty="0"/>
            </a:br>
            <a:r>
              <a:rPr lang="en-US" sz="2600" dirty="0"/>
              <a:t>press Ctrl + Shift + Enter.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6249D-9848-4396-AFB4-804807EB7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058" y="920993"/>
            <a:ext cx="1318568" cy="1226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12F491-D325-470F-8796-D6378EC8FC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88" t="42927" r="4320" b="27509"/>
          <a:stretch/>
        </p:blipFill>
        <p:spPr>
          <a:xfrm>
            <a:off x="1162234" y="4176069"/>
            <a:ext cx="10191566" cy="2027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6B631B-49BF-4719-AE45-0EB98EFB4A4A}"/>
              </a:ext>
            </a:extLst>
          </p:cNvPr>
          <p:cNvSpPr txBox="1"/>
          <p:nvPr/>
        </p:nvSpPr>
        <p:spPr>
          <a:xfrm>
            <a:off x="6555373" y="152706"/>
            <a:ext cx="543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https://support.office.com/en-us/article/linest-function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5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2A89-CC4B-416D-9836-7AED7B08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DADD9-10FF-47F9-868F-BBAAE51D0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80800" cy="4351338"/>
          </a:xfrm>
        </p:spPr>
        <p:txBody>
          <a:bodyPr>
            <a:noAutofit/>
          </a:bodyPr>
          <a:lstStyle/>
          <a:p>
            <a:r>
              <a:rPr lang="en-US" sz="2600" dirty="0"/>
              <a:t>In Chemistry, we make number of quantitative observations (N) </a:t>
            </a:r>
            <a:r>
              <a:rPr lang="en-US" sz="2600" i="1" dirty="0"/>
              <a:t>via</a:t>
            </a:r>
            <a:r>
              <a:rPr lang="en-US" sz="2600" dirty="0"/>
              <a:t> direct measurements. </a:t>
            </a:r>
            <a:endParaRPr lang="en-US" sz="800" dirty="0"/>
          </a:p>
          <a:p>
            <a:endParaRPr lang="en-US" sz="800" dirty="0"/>
          </a:p>
          <a:p>
            <a:r>
              <a:rPr lang="en-US" sz="2600" dirty="0"/>
              <a:t>We would observe statistically random variations in our measurements.</a:t>
            </a:r>
            <a:endParaRPr lang="en-US" sz="800" dirty="0"/>
          </a:p>
          <a:p>
            <a:endParaRPr lang="en-US" sz="800" dirty="0"/>
          </a:p>
          <a:p>
            <a:r>
              <a:rPr lang="en-US" sz="2600" dirty="0"/>
              <a:t>There are often cases where we may wish to discard data that looks discordant.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4A6602-6B64-4BF2-A26F-9FAD49F25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99" y="1825625"/>
            <a:ext cx="4705749" cy="2103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D41DDE-A8BE-414F-9FDA-93750BFF1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47" y="4144669"/>
            <a:ext cx="4622799" cy="231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CAF056-C54C-4C15-8152-F5D9BF0531EC}"/>
              </a:ext>
            </a:extLst>
          </p:cNvPr>
          <p:cNvSpPr txBox="1"/>
          <p:nvPr/>
        </p:nvSpPr>
        <p:spPr>
          <a:xfrm>
            <a:off x="10242177" y="1333820"/>
            <a:ext cx="148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 </a:t>
            </a:r>
          </a:p>
          <a:p>
            <a:r>
              <a:rPr lang="en-US" dirty="0"/>
              <a:t>(or Gaussian)</a:t>
            </a:r>
          </a:p>
          <a:p>
            <a:r>
              <a:rPr lang="en-US" dirty="0"/>
              <a:t>Distribution</a:t>
            </a:r>
          </a:p>
          <a:p>
            <a:r>
              <a:rPr lang="en-US" dirty="0"/>
              <a:t>of Population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68D5C86-90EF-4FAA-8884-40A50B89BA51}"/>
              </a:ext>
            </a:extLst>
          </p:cNvPr>
          <p:cNvSpPr/>
          <p:nvPr/>
        </p:nvSpPr>
        <p:spPr>
          <a:xfrm>
            <a:off x="7599284" y="3342442"/>
            <a:ext cx="239698" cy="31071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8845B22-BE42-4390-A040-1054F07EFF3D}"/>
              </a:ext>
            </a:extLst>
          </p:cNvPr>
          <p:cNvSpPr/>
          <p:nvPr/>
        </p:nvSpPr>
        <p:spPr>
          <a:xfrm rot="5400000">
            <a:off x="11291655" y="4669411"/>
            <a:ext cx="239698" cy="31071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B4F2717-FA25-463D-B343-9B1084D33023}"/>
              </a:ext>
            </a:extLst>
          </p:cNvPr>
          <p:cNvSpPr/>
          <p:nvPr/>
        </p:nvSpPr>
        <p:spPr>
          <a:xfrm>
            <a:off x="9252024" y="1535328"/>
            <a:ext cx="239698" cy="310719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9AD415E-C72B-4072-8732-B5152469E4CC}"/>
              </a:ext>
            </a:extLst>
          </p:cNvPr>
          <p:cNvSpPr/>
          <p:nvPr/>
        </p:nvSpPr>
        <p:spPr>
          <a:xfrm rot="5400000">
            <a:off x="11523954" y="4245501"/>
            <a:ext cx="239698" cy="310719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F718-F7F7-4DDB-BFA0-564210EA6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Q-test for Discordant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403EC-07FA-4F77-B40B-F0FEC92D5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35478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Used for deciding if an </a:t>
            </a:r>
            <a:r>
              <a:rPr lang="en-US" sz="2600" u="sng" dirty="0"/>
              <a:t>outlier</a:t>
            </a:r>
            <a:r>
              <a:rPr lang="en-US" sz="2600" dirty="0"/>
              <a:t> can be removed from a set of data. </a:t>
            </a:r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r>
              <a:rPr lang="en-US" sz="2600" dirty="0"/>
              <a:t>If </a:t>
            </a:r>
            <a:r>
              <a:rPr lang="en-US" sz="2600" dirty="0" err="1"/>
              <a:t>Q</a:t>
            </a:r>
            <a:r>
              <a:rPr lang="en-US" sz="2600" baseline="-25000" dirty="0" err="1"/>
              <a:t>n</a:t>
            </a:r>
            <a:r>
              <a:rPr lang="en-US" sz="2600" dirty="0"/>
              <a:t> &gt; Q</a:t>
            </a:r>
            <a:r>
              <a:rPr lang="en-US" sz="2600" baseline="-25000" dirty="0"/>
              <a:t>c </a:t>
            </a:r>
            <a:r>
              <a:rPr lang="en-US" sz="2600" dirty="0"/>
              <a:t>	reject outlier/suspect data point.</a:t>
            </a:r>
            <a:endParaRPr lang="en-US" sz="2600" baseline="-25000" dirty="0"/>
          </a:p>
          <a:p>
            <a:r>
              <a:rPr lang="en-US" sz="2600" dirty="0"/>
              <a:t>Then the rejected value should be excluded from any future statistical treatments (calculating mean, </a:t>
            </a:r>
            <a:r>
              <a:rPr lang="en-US" sz="2600" dirty="0" err="1"/>
              <a:t>etc</a:t>
            </a:r>
            <a:r>
              <a:rPr lang="en-US" sz="2600" dirty="0"/>
              <a:t>).</a:t>
            </a:r>
          </a:p>
          <a:p>
            <a:r>
              <a:rPr lang="en-US" sz="2600" dirty="0"/>
              <a:t>Note: Can only exclude one data point at most.</a:t>
            </a:r>
            <a:endParaRPr lang="en-US" sz="26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7B65CD-3133-4EA6-A099-BB52D495A5B6}"/>
                  </a:ext>
                </a:extLst>
              </p:cNvPr>
              <p:cNvSpPr txBox="1"/>
              <p:nvPr/>
            </p:nvSpPr>
            <p:spPr>
              <a:xfrm>
                <a:off x="2668431" y="2319730"/>
                <a:ext cx="3417089" cy="95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𝑠𝑢𝑠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𝑛𝑒𝑎𝑟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7B65CD-3133-4EA6-A099-BB52D495A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431" y="2319730"/>
                <a:ext cx="3417089" cy="9586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32AFAF4-BD29-4C91-90C9-881E1AFEB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280356"/>
              </p:ext>
            </p:extLst>
          </p:nvPr>
        </p:nvGraphicFramePr>
        <p:xfrm>
          <a:off x="1030064" y="3431094"/>
          <a:ext cx="10131870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9470">
                  <a:extLst>
                    <a:ext uri="{9D8B030D-6E8A-4147-A177-3AD203B41FA5}">
                      <a16:colId xmlns:a16="http://schemas.microsoft.com/office/drawing/2014/main" val="10675770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7083469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6148608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163207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8477432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812892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3139005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7485039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49231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N = number of observations</a:t>
                      </a:r>
                    </a:p>
                  </a:txBody>
                  <a:tcPr marL="762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3</a:t>
                      </a:r>
                    </a:p>
                  </a:txBody>
                  <a:tcPr marL="762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4</a:t>
                      </a:r>
                    </a:p>
                  </a:txBody>
                  <a:tcPr marL="762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5</a:t>
                      </a:r>
                    </a:p>
                  </a:txBody>
                  <a:tcPr marL="762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6</a:t>
                      </a:r>
                    </a:p>
                  </a:txBody>
                  <a:tcPr marL="762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7</a:t>
                      </a:r>
                    </a:p>
                  </a:txBody>
                  <a:tcPr marL="762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8</a:t>
                      </a:r>
                    </a:p>
                  </a:txBody>
                  <a:tcPr marL="762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9</a:t>
                      </a:r>
                    </a:p>
                  </a:txBody>
                  <a:tcPr marL="762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10</a:t>
                      </a:r>
                    </a:p>
                  </a:txBody>
                  <a:tcPr marL="762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2065860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Q</a:t>
                      </a:r>
                      <a:r>
                        <a:rPr lang="en-US" sz="2400" baseline="-25000" dirty="0">
                          <a:effectLst/>
                        </a:rPr>
                        <a:t>c</a:t>
                      </a:r>
                      <a:endParaRPr lang="en-US" sz="2400" dirty="0">
                        <a:effectLst/>
                      </a:endParaRPr>
                    </a:p>
                  </a:txBody>
                  <a:tcPr marL="762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0.94</a:t>
                      </a:r>
                    </a:p>
                  </a:txBody>
                  <a:tcPr marL="762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0.76</a:t>
                      </a:r>
                    </a:p>
                  </a:txBody>
                  <a:tcPr marL="762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0.64</a:t>
                      </a:r>
                    </a:p>
                  </a:txBody>
                  <a:tcPr marL="762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0.56</a:t>
                      </a:r>
                    </a:p>
                  </a:txBody>
                  <a:tcPr marL="762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0.51</a:t>
                      </a:r>
                    </a:p>
                  </a:txBody>
                  <a:tcPr marL="762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0.47</a:t>
                      </a:r>
                    </a:p>
                  </a:txBody>
                  <a:tcPr marL="762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0.44</a:t>
                      </a:r>
                    </a:p>
                  </a:txBody>
                  <a:tcPr marL="762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0.41</a:t>
                      </a:r>
                    </a:p>
                  </a:txBody>
                  <a:tcPr marL="762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20155167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8C79A1-16AD-4A0C-9B96-7D1117DE666C}"/>
              </a:ext>
            </a:extLst>
          </p:cNvPr>
          <p:cNvSpPr txBox="1"/>
          <p:nvPr/>
        </p:nvSpPr>
        <p:spPr>
          <a:xfrm>
            <a:off x="7284720" y="2304870"/>
            <a:ext cx="4307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</a:t>
            </a:r>
            <a:r>
              <a:rPr lang="en-US" baseline="-25000" dirty="0" err="1"/>
              <a:t>n</a:t>
            </a:r>
            <a:r>
              <a:rPr lang="en-US" dirty="0"/>
              <a:t> = Q value for the suspect data point (</a:t>
            </a:r>
            <a:r>
              <a:rPr lang="en-US" dirty="0" err="1"/>
              <a:t>x</a:t>
            </a:r>
            <a:r>
              <a:rPr lang="en-US" baseline="-25000" dirty="0" err="1"/>
              <a:t>sus</a:t>
            </a:r>
            <a:r>
              <a:rPr lang="en-US" dirty="0"/>
              <a:t>)</a:t>
            </a:r>
          </a:p>
          <a:p>
            <a:r>
              <a:rPr lang="en-US" dirty="0" err="1"/>
              <a:t>x</a:t>
            </a:r>
            <a:r>
              <a:rPr lang="en-US" baseline="-25000" dirty="0" err="1"/>
              <a:t>near</a:t>
            </a:r>
            <a:r>
              <a:rPr lang="en-US" dirty="0"/>
              <a:t> = Closest second data point</a:t>
            </a:r>
          </a:p>
          <a:p>
            <a:r>
              <a:rPr lang="en-US" dirty="0" err="1"/>
              <a:t>x</a:t>
            </a:r>
            <a:r>
              <a:rPr lang="en-US" baseline="-25000" dirty="0" err="1"/>
              <a:t>max</a:t>
            </a:r>
            <a:r>
              <a:rPr lang="en-US" dirty="0"/>
              <a:t> - </a:t>
            </a:r>
            <a:r>
              <a:rPr lang="en-US" dirty="0" err="1"/>
              <a:t>x</a:t>
            </a:r>
            <a:r>
              <a:rPr lang="en-US" baseline="-25000" dirty="0" err="1"/>
              <a:t>min</a:t>
            </a:r>
            <a:r>
              <a:rPr lang="en-US" dirty="0"/>
              <a:t> = overall range of the data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F199C2-8A37-4A90-A4AB-08397C685AA6}"/>
              </a:ext>
            </a:extLst>
          </p:cNvPr>
          <p:cNvSpPr txBox="1"/>
          <p:nvPr/>
        </p:nvSpPr>
        <p:spPr>
          <a:xfrm>
            <a:off x="5791200" y="152706"/>
            <a:ext cx="629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https://www.science.oregonstate.edu/~gablek/CH361/Qtest.htm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6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1822EFF-8CA1-4A85-8E53-A6CEF3104860}"/>
              </a:ext>
            </a:extLst>
          </p:cNvPr>
          <p:cNvSpPr/>
          <p:nvPr/>
        </p:nvSpPr>
        <p:spPr>
          <a:xfrm>
            <a:off x="5459768" y="3429000"/>
            <a:ext cx="6583942" cy="3285172"/>
          </a:xfrm>
          <a:prstGeom prst="triangle">
            <a:avLst>
              <a:gd name="adj" fmla="val 10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96E8B-22C0-4394-9139-F8CD015B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value we report?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72774-4E6B-42D9-AB03-CBDC5D4F9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 single value that describes a set of data by identifying the central position within that set of data.</a:t>
            </a:r>
          </a:p>
          <a:p>
            <a:pPr lvl="1"/>
            <a:r>
              <a:rPr lang="en-US" sz="2200" dirty="0"/>
              <a:t>Mean – the average</a:t>
            </a:r>
          </a:p>
          <a:p>
            <a:pPr lvl="1"/>
            <a:r>
              <a:rPr lang="en-US" sz="2200" dirty="0"/>
              <a:t>Median – the middle number when listed in order from least to greatest</a:t>
            </a:r>
          </a:p>
          <a:p>
            <a:pPr lvl="1"/>
            <a:r>
              <a:rPr lang="en-US" sz="2200" dirty="0"/>
              <a:t>Mode – the number that occurred the most often in the data set</a:t>
            </a:r>
            <a:r>
              <a:rPr lang="en-US" sz="800" dirty="0"/>
              <a:t> </a:t>
            </a:r>
          </a:p>
          <a:p>
            <a:endParaRPr lang="en-US" sz="800" dirty="0"/>
          </a:p>
          <a:p>
            <a:r>
              <a:rPr lang="en-US" sz="2600" dirty="0"/>
              <a:t>The most common "best value" to report is the </a:t>
            </a:r>
            <a:r>
              <a:rPr lang="en-US" sz="2600" u="sng" dirty="0"/>
              <a:t>mean</a:t>
            </a:r>
            <a:r>
              <a:rPr lang="en-US" sz="2600" dirty="0"/>
              <a:t>.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8A3EA5-8E89-47D3-8140-F589DAE94FBE}"/>
                  </a:ext>
                </a:extLst>
              </p:cNvPr>
              <p:cNvSpPr txBox="1"/>
              <p:nvPr/>
            </p:nvSpPr>
            <p:spPr>
              <a:xfrm>
                <a:off x="2091530" y="4554963"/>
                <a:ext cx="1548244" cy="833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sSub>
                                <m:sSubPr>
                                  <m:ctrlPr>
                                    <a:rPr lang="el-G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8A3EA5-8E89-47D3-8140-F589DAE94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530" y="4554963"/>
                <a:ext cx="1548244" cy="8333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E84E28B-0984-4CC0-82F6-C3B491EE272D}"/>
              </a:ext>
            </a:extLst>
          </p:cNvPr>
          <p:cNvSpPr txBox="1"/>
          <p:nvPr/>
        </p:nvSpPr>
        <p:spPr>
          <a:xfrm>
            <a:off x="4099150" y="4496244"/>
            <a:ext cx="33105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x̄ = sample mean</a:t>
            </a:r>
          </a:p>
          <a:p>
            <a:r>
              <a:rPr lang="en-US" sz="2000" dirty="0"/>
              <a:t>x</a:t>
            </a:r>
            <a:r>
              <a:rPr lang="en-US" sz="2000" i="1" baseline="-25000" dirty="0"/>
              <a:t>i</a:t>
            </a:r>
            <a:r>
              <a:rPr lang="en-US" sz="2000" dirty="0"/>
              <a:t> = individual measurements</a:t>
            </a:r>
          </a:p>
          <a:p>
            <a:r>
              <a:rPr lang="en-US" sz="2000" dirty="0"/>
              <a:t>N = number of measurements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9FE34-BE7F-4558-A199-3FB16EBE8484}"/>
              </a:ext>
            </a:extLst>
          </p:cNvPr>
          <p:cNvSpPr txBox="1"/>
          <p:nvPr/>
        </p:nvSpPr>
        <p:spPr>
          <a:xfrm>
            <a:off x="5338441" y="152706"/>
            <a:ext cx="671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https://www.science.oregonstate.edu/~gablek/CH361/Equations.htm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474875-6641-4328-92F8-11E4ABD3B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914" y="4401693"/>
            <a:ext cx="1318568" cy="12262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2873-87C2-4CC3-B26E-19D5FEEBA848}"/>
              </a:ext>
            </a:extLst>
          </p:cNvPr>
          <p:cNvSpPr txBox="1"/>
          <p:nvPr/>
        </p:nvSpPr>
        <p:spPr>
          <a:xfrm>
            <a:off x="7182035" y="5914644"/>
            <a:ext cx="4706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=AVERAGE(number1, [number2], …)</a:t>
            </a:r>
          </a:p>
        </p:txBody>
      </p:sp>
    </p:spTree>
    <p:extLst>
      <p:ext uri="{BB962C8B-B14F-4D97-AF65-F5344CB8AC3E}">
        <p14:creationId xmlns:p14="http://schemas.microsoft.com/office/powerpoint/2010/main" val="37981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613B1-C27D-4B96-9697-DC597358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our estimate?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FAE4EFD-193F-4712-8B1F-26EF84C8E31C}"/>
              </a:ext>
            </a:extLst>
          </p:cNvPr>
          <p:cNvSpPr/>
          <p:nvPr/>
        </p:nvSpPr>
        <p:spPr>
          <a:xfrm>
            <a:off x="5459768" y="3429000"/>
            <a:ext cx="6583942" cy="3285172"/>
          </a:xfrm>
          <a:prstGeom prst="triangle">
            <a:avLst>
              <a:gd name="adj" fmla="val 10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41DE4B-F732-49CF-B7A5-C95F65ADD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914" y="4401693"/>
            <a:ext cx="1318568" cy="12262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A7DD15-E060-4275-BC62-A0915EE82F33}"/>
              </a:ext>
            </a:extLst>
          </p:cNvPr>
          <p:cNvSpPr txBox="1"/>
          <p:nvPr/>
        </p:nvSpPr>
        <p:spPr>
          <a:xfrm>
            <a:off x="7634800" y="5914644"/>
            <a:ext cx="4238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=VAR.S(number1, [number2], …)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EE062C-498B-40A0-84E5-243472E61864}"/>
                  </a:ext>
                </a:extLst>
              </p:cNvPr>
              <p:cNvSpPr txBox="1"/>
              <p:nvPr/>
            </p:nvSpPr>
            <p:spPr>
              <a:xfrm>
                <a:off x="1821717" y="4141599"/>
                <a:ext cx="2518959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sSup>
                            <m:sSupPr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EE062C-498B-40A0-84E5-243472E61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717" y="4141599"/>
                <a:ext cx="2518959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6639CA3-1742-47D1-8396-51CEA54A86CB}"/>
              </a:ext>
            </a:extLst>
          </p:cNvPr>
          <p:cNvSpPr txBox="1"/>
          <p:nvPr/>
        </p:nvSpPr>
        <p:spPr>
          <a:xfrm>
            <a:off x="4761123" y="3934435"/>
            <a:ext cx="3315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baseline="30000" dirty="0"/>
              <a:t>2</a:t>
            </a:r>
            <a:r>
              <a:rPr lang="en-US" sz="2000" dirty="0"/>
              <a:t> = sample variance</a:t>
            </a:r>
          </a:p>
          <a:p>
            <a:r>
              <a:rPr lang="en-US" sz="2000" dirty="0"/>
              <a:t>x̄ = sample mean</a:t>
            </a:r>
          </a:p>
          <a:p>
            <a:r>
              <a:rPr lang="en-US" sz="2000" dirty="0"/>
              <a:t>x</a:t>
            </a:r>
            <a:r>
              <a:rPr lang="en-US" sz="2000" i="1" baseline="-25000" dirty="0"/>
              <a:t>i</a:t>
            </a:r>
            <a:r>
              <a:rPr lang="en-US" sz="2000" dirty="0"/>
              <a:t> = individual measurements</a:t>
            </a:r>
          </a:p>
          <a:p>
            <a:r>
              <a:rPr lang="en-US" sz="2000" dirty="0"/>
              <a:t>N = number of measurements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214BA-58DD-48D1-9BAB-E468945DEA4A}"/>
              </a:ext>
            </a:extLst>
          </p:cNvPr>
          <p:cNvSpPr txBox="1"/>
          <p:nvPr/>
        </p:nvSpPr>
        <p:spPr>
          <a:xfrm>
            <a:off x="5338441" y="152706"/>
            <a:ext cx="671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https://www.science.oregonstate.edu/~gablek/CH361/Equations.htm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D5B15-CD5A-469F-9164-6B90637F4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The </a:t>
            </a:r>
            <a:r>
              <a:rPr lang="en-US" sz="2600" u="sng" dirty="0"/>
              <a:t>range</a:t>
            </a:r>
            <a:r>
              <a:rPr lang="en-US" sz="2600" dirty="0"/>
              <a:t> of the data can be reported indicating that the real value is </a:t>
            </a:r>
            <a:br>
              <a:rPr lang="en-US" sz="2600" dirty="0"/>
            </a:br>
            <a:r>
              <a:rPr lang="en-US" sz="2600" dirty="0"/>
              <a:t>"in there somewhere." Not a very satisfying answer.</a:t>
            </a:r>
            <a:endParaRPr lang="en-US" sz="800" dirty="0"/>
          </a:p>
          <a:p>
            <a:endParaRPr lang="en-US" sz="800" dirty="0"/>
          </a:p>
          <a:p>
            <a:r>
              <a:rPr lang="en-US" sz="2600" dirty="0"/>
              <a:t>By calculating the </a:t>
            </a:r>
            <a:r>
              <a:rPr lang="en-US" sz="2600" u="sng" dirty="0"/>
              <a:t>variance</a:t>
            </a:r>
            <a:r>
              <a:rPr lang="en-US" sz="2600" dirty="0"/>
              <a:t> in the data we could provide a better answer, as this is theoretically related to the expected Gaussian distribution of data if we had time to make an infinite number of observations.</a:t>
            </a:r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r>
              <a:rPr lang="en-US" sz="2600" dirty="0"/>
              <a:t>Measures how far a set of data is spread out.</a:t>
            </a:r>
          </a:p>
        </p:txBody>
      </p:sp>
    </p:spTree>
    <p:extLst>
      <p:ext uri="{BB962C8B-B14F-4D97-AF65-F5344CB8AC3E}">
        <p14:creationId xmlns:p14="http://schemas.microsoft.com/office/powerpoint/2010/main" val="346641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823AC-20D6-4677-9CBD-B22D30AF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our estimate?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4F8FC-C941-45D6-A68A-EAD8D44DC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If we had an infinite number of observations, the variance approaches the square of the </a:t>
            </a:r>
            <a:r>
              <a:rPr lang="en-US" sz="2600" u="sng" dirty="0"/>
              <a:t>standard deviation for the population (</a:t>
            </a:r>
            <a:r>
              <a:rPr lang="en-US" sz="2600" u="sng" dirty="0">
                <a:sym typeface="Symbol" panose="05050102010706020507" pitchFamily="18" charset="2"/>
              </a:rPr>
              <a:t></a:t>
            </a:r>
            <a:r>
              <a:rPr lang="en-US" sz="2600" u="sng" dirty="0"/>
              <a:t>)</a:t>
            </a:r>
            <a:r>
              <a:rPr lang="en-US" sz="2600" dirty="0"/>
              <a:t>.</a:t>
            </a:r>
            <a:endParaRPr lang="en-US" sz="800" dirty="0"/>
          </a:p>
          <a:p>
            <a:endParaRPr lang="en-US" sz="800" dirty="0"/>
          </a:p>
          <a:p>
            <a:r>
              <a:rPr lang="en-US" sz="2600" dirty="0"/>
              <a:t>Since we have limited data, the “better value” to report is the </a:t>
            </a:r>
            <a:r>
              <a:rPr lang="en-US" sz="2600" u="sng" dirty="0"/>
              <a:t>estimated standard deviation of the mean</a:t>
            </a:r>
            <a:r>
              <a:rPr lang="en-US" sz="2600" dirty="0"/>
              <a:t> (</a:t>
            </a:r>
            <a:r>
              <a:rPr lang="en-US" sz="2600" dirty="0" err="1"/>
              <a:t>S</a:t>
            </a:r>
            <a:r>
              <a:rPr lang="en-US" sz="2600" baseline="-25000" dirty="0" err="1"/>
              <a:t>m</a:t>
            </a:r>
            <a:r>
              <a:rPr lang="en-US" sz="2600" dirty="0"/>
              <a:t>) which limits it to a description of our data rather than the theoretically infinite population of possible observations.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BBD07-8FFB-4D97-8258-31DEC5C003E1}"/>
              </a:ext>
            </a:extLst>
          </p:cNvPr>
          <p:cNvSpPr txBox="1"/>
          <p:nvPr/>
        </p:nvSpPr>
        <p:spPr>
          <a:xfrm>
            <a:off x="5816947" y="4846122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41BCE1-9741-4B4E-A5B9-C08C5DC8A8E7}"/>
                  </a:ext>
                </a:extLst>
              </p:cNvPr>
              <p:cNvSpPr txBox="1"/>
              <p:nvPr/>
            </p:nvSpPr>
            <p:spPr>
              <a:xfrm>
                <a:off x="1693534" y="4837244"/>
                <a:ext cx="1554656" cy="88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41BCE1-9741-4B4E-A5B9-C08C5DC8A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534" y="4837244"/>
                <a:ext cx="1554656" cy="8899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BDD6F4-D20A-4293-B200-EE0E1E8BC748}"/>
                  </a:ext>
                </a:extLst>
              </p:cNvPr>
              <p:cNvSpPr txBox="1"/>
              <p:nvPr/>
            </p:nvSpPr>
            <p:spPr>
              <a:xfrm>
                <a:off x="3896674" y="4762814"/>
                <a:ext cx="3320268" cy="10628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  <m:sSup>
                                    <m:sSupPr>
                                      <m:ctrlPr>
                                        <a:rPr lang="el-G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l-GR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l-GR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BDD6F4-D20A-4293-B200-EE0E1E8B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674" y="4762814"/>
                <a:ext cx="3320268" cy="10628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B94C43E-EECA-46BD-8CDA-0164A6A374C3}"/>
              </a:ext>
            </a:extLst>
          </p:cNvPr>
          <p:cNvSpPr txBox="1"/>
          <p:nvPr/>
        </p:nvSpPr>
        <p:spPr>
          <a:xfrm>
            <a:off x="7802111" y="4455489"/>
            <a:ext cx="331052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</a:t>
            </a:r>
            <a:r>
              <a:rPr lang="en-US" sz="2000" baseline="-25000" dirty="0" err="1"/>
              <a:t>m</a:t>
            </a:r>
            <a:r>
              <a:rPr lang="en-US" sz="2000" dirty="0"/>
              <a:t> = est. </a:t>
            </a:r>
            <a:r>
              <a:rPr lang="en-US" sz="2000" dirty="0" err="1"/>
              <a:t>st.</a:t>
            </a:r>
            <a:r>
              <a:rPr lang="en-US" sz="2000" dirty="0"/>
              <a:t> dev. of the mean  </a:t>
            </a:r>
            <a:br>
              <a:rPr lang="en-US" sz="2000" dirty="0"/>
            </a:br>
            <a:r>
              <a:rPr lang="en-US" sz="2000" dirty="0"/>
              <a:t>S = square root of variance</a:t>
            </a:r>
          </a:p>
          <a:p>
            <a:r>
              <a:rPr lang="en-US" sz="2000" dirty="0"/>
              <a:t>x̄ = sample mean</a:t>
            </a:r>
          </a:p>
          <a:p>
            <a:r>
              <a:rPr lang="en-US" sz="2000" dirty="0"/>
              <a:t>x</a:t>
            </a:r>
            <a:r>
              <a:rPr lang="en-US" sz="2000" i="1" baseline="-25000" dirty="0"/>
              <a:t>i</a:t>
            </a:r>
            <a:r>
              <a:rPr lang="en-US" sz="2000" dirty="0"/>
              <a:t> = individual measurements</a:t>
            </a:r>
          </a:p>
          <a:p>
            <a:r>
              <a:rPr lang="en-US" sz="2000" dirty="0"/>
              <a:t>N = number of measurements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2AE791-95FC-4350-898F-38DC84677CFA}"/>
              </a:ext>
            </a:extLst>
          </p:cNvPr>
          <p:cNvSpPr txBox="1"/>
          <p:nvPr/>
        </p:nvSpPr>
        <p:spPr>
          <a:xfrm>
            <a:off x="5338441" y="152706"/>
            <a:ext cx="671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https://www.science.oregonstate.edu/~gablek/CH361/Equations.htm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213B-28C0-41DA-89D0-B81981611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our estimate?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6851B-6F6B-48DC-885A-DEA6A1DE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err="1"/>
              <a:t>S</a:t>
            </a:r>
            <a:r>
              <a:rPr lang="en-US" sz="2600" i="1" baseline="-25000" dirty="0" err="1"/>
              <a:t>m</a:t>
            </a:r>
            <a:r>
              <a:rPr lang="en-US" sz="2600" dirty="0"/>
              <a:t> measures how far the sample mean of the data is likely to be from the true population mean.</a:t>
            </a:r>
          </a:p>
          <a:p>
            <a:endParaRPr lang="en-US" sz="800" dirty="0"/>
          </a:p>
          <a:p>
            <a:r>
              <a:rPr lang="en-US" sz="2600" dirty="0" err="1"/>
              <a:t>S</a:t>
            </a:r>
            <a:r>
              <a:rPr lang="en-US" sz="2600" i="1" baseline="-25000" dirty="0" err="1"/>
              <a:t>m</a:t>
            </a:r>
            <a:r>
              <a:rPr lang="en-US" sz="2600" dirty="0"/>
              <a:t> can be used as a direct statement of precision.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5.005 (2) - an uncertainty in the last significant figure. </a:t>
            </a:r>
          </a:p>
          <a:p>
            <a:endParaRPr lang="en-US" sz="800" dirty="0"/>
          </a:p>
          <a:p>
            <a:r>
              <a:rPr lang="en-US" sz="2600" dirty="0"/>
              <a:t>However, it doesn't directly answer the question of "how good is the answer?“</a:t>
            </a:r>
          </a:p>
          <a:p>
            <a:endParaRPr lang="en-US" sz="800" dirty="0"/>
          </a:p>
          <a:p>
            <a:r>
              <a:rPr lang="en-US" sz="2600" dirty="0"/>
              <a:t>In other words, how confidant are we that our estimate represents the true mean of the population?</a:t>
            </a:r>
          </a:p>
          <a:p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D6E07E-1132-4085-93A4-6665AF341477}"/>
              </a:ext>
            </a:extLst>
          </p:cNvPr>
          <p:cNvSpPr txBox="1"/>
          <p:nvPr/>
        </p:nvSpPr>
        <p:spPr>
          <a:xfrm>
            <a:off x="5338441" y="152706"/>
            <a:ext cx="671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https://www.science.oregonstate.edu/~gablek/CH361/Equations.htm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9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5C713-D931-433B-9738-817426FC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the answer?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7CFBF-4D86-49E2-AD98-9CC3D5842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The </a:t>
            </a:r>
            <a:r>
              <a:rPr lang="en-US" sz="2600" u="sng" dirty="0"/>
              <a:t>confidence interval</a:t>
            </a:r>
            <a:r>
              <a:rPr lang="en-US" sz="2600" dirty="0"/>
              <a:t>, can be defined at different levels of probability.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2600" dirty="0"/>
              <a:t>A 95% confidence interval is a range of values that you can be 95% certain contains the true mean of the population.</a:t>
            </a:r>
            <a:r>
              <a:rPr lang="en-US" dirty="0"/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335C69-F059-4C63-95B1-4FC2BAE511E6}"/>
                  </a:ext>
                </a:extLst>
              </p:cNvPr>
              <p:cNvSpPr txBox="1"/>
              <p:nvPr/>
            </p:nvSpPr>
            <p:spPr>
              <a:xfrm>
                <a:off x="2506712" y="3052153"/>
                <a:ext cx="16121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335C69-F059-4C63-95B1-4FC2BAE51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712" y="3052153"/>
                <a:ext cx="161217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91287D5-AEE3-4953-A675-BAD49372F027}"/>
              </a:ext>
            </a:extLst>
          </p:cNvPr>
          <p:cNvSpPr txBox="1"/>
          <p:nvPr/>
        </p:nvSpPr>
        <p:spPr>
          <a:xfrm>
            <a:off x="5042650" y="2744377"/>
            <a:ext cx="6169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Δ = 95% confidence interval</a:t>
            </a:r>
          </a:p>
          <a:p>
            <a:r>
              <a:rPr lang="en-US" sz="2000" dirty="0"/>
              <a:t>t = t statistics (a value we read from the student t table)</a:t>
            </a:r>
          </a:p>
          <a:p>
            <a:r>
              <a:rPr lang="en-US" sz="2000" dirty="0" err="1"/>
              <a:t>S</a:t>
            </a:r>
            <a:r>
              <a:rPr lang="en-US" sz="2000" i="1" baseline="-25000" dirty="0" err="1"/>
              <a:t>m</a:t>
            </a:r>
            <a:r>
              <a:rPr lang="en-US" sz="2000" dirty="0"/>
              <a:t> = estimated standard deviation of the mean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93604-C530-401D-9CBC-4020F33B977F}"/>
              </a:ext>
            </a:extLst>
          </p:cNvPr>
          <p:cNvSpPr txBox="1"/>
          <p:nvPr/>
        </p:nvSpPr>
        <p:spPr>
          <a:xfrm>
            <a:off x="5836281" y="152706"/>
            <a:ext cx="621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https://www.science.oregonstate.edu/~gablek/CH361/ttest.htm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0A79-3594-4079-93D0-498C2F61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Student’s t Distribution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C77E8-5AA0-4CB6-A201-E7F9308CB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960" y="2499359"/>
            <a:ext cx="3635605" cy="248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two-sided</a:t>
            </a:r>
          </a:p>
          <a:p>
            <a:pPr marL="0" indent="0" algn="ctr">
              <a:buNone/>
            </a:pPr>
            <a:r>
              <a:rPr lang="en-US" sz="2600" dirty="0"/>
              <a:t>95% confidence interval</a:t>
            </a:r>
          </a:p>
          <a:p>
            <a:pPr marL="0" indent="0" algn="ctr">
              <a:buNone/>
            </a:pP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n-US" sz="2600" dirty="0"/>
              <a:t>Select P2 &amp; t</a:t>
            </a:r>
            <a:r>
              <a:rPr lang="en-US" sz="2600" baseline="-25000" dirty="0"/>
              <a:t>.95</a:t>
            </a: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2600" dirty="0"/>
              <a:t>degrees of freedom (df)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69655-5C7B-47C5-B910-07CF42238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1" t="21758" r="31845" b="12493"/>
          <a:stretch/>
        </p:blipFill>
        <p:spPr>
          <a:xfrm>
            <a:off x="621435" y="1667866"/>
            <a:ext cx="7075503" cy="45090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8F4B54-27BB-4493-9BCF-B22069757116}"/>
              </a:ext>
            </a:extLst>
          </p:cNvPr>
          <p:cNvSpPr/>
          <p:nvPr/>
        </p:nvSpPr>
        <p:spPr>
          <a:xfrm>
            <a:off x="721360" y="2021840"/>
            <a:ext cx="6837680" cy="284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05E8A7-3925-472C-AE92-5F8BB69930BF}"/>
              </a:ext>
            </a:extLst>
          </p:cNvPr>
          <p:cNvSpPr/>
          <p:nvPr/>
        </p:nvSpPr>
        <p:spPr>
          <a:xfrm>
            <a:off x="5313680" y="1782128"/>
            <a:ext cx="568960" cy="4394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5612FA-96A0-4E51-AACF-B1CE7C429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46" y="717868"/>
            <a:ext cx="3353268" cy="1324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A45159-E5C9-4D74-A0BA-447323BB6D54}"/>
              </a:ext>
            </a:extLst>
          </p:cNvPr>
          <p:cNvSpPr txBox="1"/>
          <p:nvPr/>
        </p:nvSpPr>
        <p:spPr>
          <a:xfrm>
            <a:off x="5836281" y="152706"/>
            <a:ext cx="621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https://www.science.oregonstate.edu/~gablek/CH361/ttest.htm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617E57-18BF-4830-BCFE-4A15B5BF5E90}"/>
              </a:ext>
            </a:extLst>
          </p:cNvPr>
          <p:cNvSpPr txBox="1"/>
          <p:nvPr/>
        </p:nvSpPr>
        <p:spPr>
          <a:xfrm>
            <a:off x="7971444" y="5597176"/>
            <a:ext cx="3562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 = number of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B6FC05-CEE7-47AC-A118-9F08462BC583}"/>
                  </a:ext>
                </a:extLst>
              </p:cNvPr>
              <p:cNvSpPr txBox="1"/>
              <p:nvPr/>
            </p:nvSpPr>
            <p:spPr>
              <a:xfrm>
                <a:off x="8821385" y="4988560"/>
                <a:ext cx="18627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B6FC05-CEE7-47AC-A118-9F08462BC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385" y="4988560"/>
                <a:ext cx="186275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56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736</Words>
  <Application>Microsoft Office PowerPoint</Application>
  <PresentationFormat>Widescreen</PresentationFormat>
  <Paragraphs>167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Error Analysis &amp; Data Manipulation</vt:lpstr>
      <vt:lpstr>Quantitative Observations</vt:lpstr>
      <vt:lpstr>The Q-test for Discordant Data</vt:lpstr>
      <vt:lpstr>What is the value we report?</vt:lpstr>
      <vt:lpstr>How good is our estimate?</vt:lpstr>
      <vt:lpstr>How good is our estimate?</vt:lpstr>
      <vt:lpstr>How good is our estimate?</vt:lpstr>
      <vt:lpstr>How good is the answer?</vt:lpstr>
      <vt:lpstr>The Student’s t Distribution Table</vt:lpstr>
      <vt:lpstr>Finally, the result should be reported as</vt:lpstr>
      <vt:lpstr>Calculation of H0 and S0</vt:lpstr>
      <vt:lpstr>Linear Regression</vt:lpstr>
      <vt:lpstr>Linear Regression</vt:lpstr>
      <vt:lpstr>LINEST function in Excel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Amila Liyanage</dc:creator>
  <cp:lastModifiedBy>Amila Liyanage</cp:lastModifiedBy>
  <cp:revision>86</cp:revision>
  <dcterms:created xsi:type="dcterms:W3CDTF">2019-11-19T02:35:44Z</dcterms:created>
  <dcterms:modified xsi:type="dcterms:W3CDTF">2019-11-25T06:51:44Z</dcterms:modified>
</cp:coreProperties>
</file>